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10972800"/>
  <p:notesSz cx="10972800" cy="14630400"/>
  <p:embeddedFontLst>
    <p:embeddedFont>
      <p:font typeface="Sora Medium"/>
      <p:regular r:id="rId15"/>
    </p:embeddedFont>
    <p:embeddedFont>
      <p:font typeface="Sora Medium"/>
      <p:regular r:id="rId16"/>
    </p:embeddedFont>
    <p:embeddedFont>
      <p:font typeface="Noto Sans TC"/>
      <p:regular r:id="rId17"/>
    </p:embeddedFont>
    <p:embeddedFont>
      <p:font typeface="Noto Sans TC"/>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939522" y="2771537"/>
            <a:ext cx="7264956" cy="1677829"/>
          </a:xfrm>
          <a:prstGeom prst="rect">
            <a:avLst/>
          </a:prstGeom>
          <a:noFill/>
          <a:ln/>
        </p:spPr>
        <p:txBody>
          <a:bodyPr wrap="square" lIns="0" tIns="0" rIns="0" bIns="0" rtlCol="0" anchor="t"/>
          <a:lstStyle/>
          <a:p>
            <a:pPr algn="l" indent="0" marL="0">
              <a:lnSpc>
                <a:spcPts val="6600"/>
              </a:lnSpc>
              <a:buNone/>
            </a:pPr>
            <a:r>
              <a:rPr lang="en-US" sz="5250" dirty="0">
                <a:solidFill>
                  <a:srgbClr val="97B8FF"/>
                </a:solidFill>
                <a:latin typeface="Sora Medium" pitchFamily="34" charset="0"/>
                <a:ea typeface="Sora Medium" pitchFamily="34" charset="-122"/>
                <a:cs typeface="Sora Medium" pitchFamily="34" charset="-120"/>
              </a:rPr>
              <a:t>Resume Analysis System</a:t>
            </a:r>
            <a:endParaRPr lang="en-US" sz="5250" dirty="0"/>
          </a:p>
        </p:txBody>
      </p:sp>
      <p:sp>
        <p:nvSpPr>
          <p:cNvPr id="4" name="Text 1"/>
          <p:cNvSpPr/>
          <p:nvPr/>
        </p:nvSpPr>
        <p:spPr>
          <a:xfrm>
            <a:off x="939522" y="4852035"/>
            <a:ext cx="7264956" cy="2577465"/>
          </a:xfrm>
          <a:prstGeom prst="rect">
            <a:avLst/>
          </a:prstGeom>
          <a:noFill/>
          <a:ln/>
        </p:spPr>
        <p:txBody>
          <a:bodyPr wrap="square" lIns="0" tIns="0" rIns="0" bIns="0" rtlCol="0" anchor="t"/>
          <a:lstStyle/>
          <a:p>
            <a:pPr algn="l"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This presentation showcases the Resume Analysis System, an AI-powered solution designed to automate resume classification, skill extraction, and job matching. It leverages Natural Language Processing techniques and machine learning models to process resumes and assess their fit against job descriptions.</a:t>
            </a:r>
            <a:endParaRPr lang="en-US" sz="2100" dirty="0"/>
          </a:p>
        </p:txBody>
      </p:sp>
      <p:sp>
        <p:nvSpPr>
          <p:cNvPr id="5" name="Shape 2"/>
          <p:cNvSpPr/>
          <p:nvPr/>
        </p:nvSpPr>
        <p:spPr>
          <a:xfrm>
            <a:off x="939522" y="7751445"/>
            <a:ext cx="429458" cy="429458"/>
          </a:xfrm>
          <a:prstGeom prst="roundRect">
            <a:avLst>
              <a:gd name="adj" fmla="val 21289825"/>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947142" y="7759065"/>
            <a:ext cx="414218" cy="414218"/>
          </a:xfrm>
          <a:prstGeom prst="rect">
            <a:avLst/>
          </a:prstGeom>
        </p:spPr>
      </p:pic>
      <p:sp>
        <p:nvSpPr>
          <p:cNvPr id="7" name="Text 3"/>
          <p:cNvSpPr/>
          <p:nvPr/>
        </p:nvSpPr>
        <p:spPr>
          <a:xfrm>
            <a:off x="1503164" y="7731442"/>
            <a:ext cx="3123009" cy="469702"/>
          </a:xfrm>
          <a:prstGeom prst="rect">
            <a:avLst/>
          </a:prstGeom>
          <a:noFill/>
          <a:ln/>
        </p:spPr>
        <p:txBody>
          <a:bodyPr wrap="none" lIns="0" tIns="0" rIns="0" bIns="0" rtlCol="0" anchor="t"/>
          <a:lstStyle/>
          <a:p>
            <a:pPr algn="l" indent="0" marL="0">
              <a:lnSpc>
                <a:spcPts val="3650"/>
              </a:lnSpc>
              <a:buNone/>
            </a:pPr>
            <a:r>
              <a:rPr lang="en-US" sz="2600" b="1" dirty="0">
                <a:solidFill>
                  <a:srgbClr val="E0D6DE"/>
                </a:solidFill>
                <a:latin typeface="Noto Sans TC Bold" pitchFamily="34" charset="0"/>
                <a:ea typeface="Noto Sans TC Bold" pitchFamily="34" charset="-122"/>
                <a:cs typeface="Noto Sans TC Bold" pitchFamily="34" charset="-120"/>
              </a:rPr>
              <a:t>by Shivam Agrawal</a:t>
            </a:r>
            <a:endParaRPr lang="en-US" sz="2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557111"/>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The Problem: Time-Consuming and Biased Screening</a:t>
            </a:r>
            <a:endParaRPr lang="en-US" sz="4450" dirty="0"/>
          </a:p>
        </p:txBody>
      </p:sp>
      <p:sp>
        <p:nvSpPr>
          <p:cNvPr id="3" name="Text 1"/>
          <p:cNvSpPr/>
          <p:nvPr/>
        </p:nvSpPr>
        <p:spPr>
          <a:xfrm>
            <a:off x="793790" y="554164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Manual Screening</a:t>
            </a:r>
            <a:endParaRPr lang="en-US" sz="2200" dirty="0"/>
          </a:p>
        </p:txBody>
      </p:sp>
      <p:sp>
        <p:nvSpPr>
          <p:cNvPr id="4" name="Text 2"/>
          <p:cNvSpPr/>
          <p:nvPr/>
        </p:nvSpPr>
        <p:spPr>
          <a:xfrm>
            <a:off x="793790" y="612278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Recruiters often face the challenge of filtering through hundreds or thousands of resumes, making the process time-consuming and prone to bias.</a:t>
            </a:r>
            <a:endParaRPr lang="en-US" sz="1750" dirty="0"/>
          </a:p>
        </p:txBody>
      </p:sp>
      <p:sp>
        <p:nvSpPr>
          <p:cNvPr id="5" name="Text 3"/>
          <p:cNvSpPr/>
          <p:nvPr/>
        </p:nvSpPr>
        <p:spPr>
          <a:xfrm>
            <a:off x="7599521" y="554164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The Solution</a:t>
            </a:r>
            <a:endParaRPr lang="en-US" sz="2200" dirty="0"/>
          </a:p>
        </p:txBody>
      </p:sp>
      <p:sp>
        <p:nvSpPr>
          <p:cNvPr id="6" name="Text 4"/>
          <p:cNvSpPr/>
          <p:nvPr/>
        </p:nvSpPr>
        <p:spPr>
          <a:xfrm>
            <a:off x="7599521" y="612278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Resume Analysis System automates this process by using artificial intelligence to evaluate resumes based on content relevance and alignment with job descriptions.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248269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System Architecture: Three Key Components</a:t>
            </a:r>
            <a:endParaRPr lang="en-US" sz="4450" dirty="0"/>
          </a:p>
        </p:txBody>
      </p:sp>
      <p:sp>
        <p:nvSpPr>
          <p:cNvPr id="4" name="Shape 1"/>
          <p:cNvSpPr/>
          <p:nvPr/>
        </p:nvSpPr>
        <p:spPr>
          <a:xfrm>
            <a:off x="6280190" y="4495562"/>
            <a:ext cx="510302" cy="510302"/>
          </a:xfrm>
          <a:prstGeom prst="roundRect">
            <a:avLst>
              <a:gd name="adj" fmla="val 6667"/>
            </a:avLst>
          </a:prstGeom>
          <a:solidFill>
            <a:srgbClr val="26262B"/>
          </a:solidFill>
          <a:ln/>
        </p:spPr>
      </p:sp>
      <p:sp>
        <p:nvSpPr>
          <p:cNvPr id="5" name="Text 2"/>
          <p:cNvSpPr/>
          <p:nvPr/>
        </p:nvSpPr>
        <p:spPr>
          <a:xfrm>
            <a:off x="6365260" y="453806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7017306" y="4495562"/>
            <a:ext cx="2927747"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Resume Classification</a:t>
            </a:r>
            <a:endParaRPr lang="en-US" sz="2200" dirty="0"/>
          </a:p>
        </p:txBody>
      </p:sp>
      <p:sp>
        <p:nvSpPr>
          <p:cNvPr id="7" name="Text 4"/>
          <p:cNvSpPr/>
          <p:nvPr/>
        </p:nvSpPr>
        <p:spPr>
          <a:xfrm>
            <a:off x="7017306" y="5340310"/>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Categorizes resumes into roles using Random Forest classifiers trained on TF-IDF vector representations.</a:t>
            </a:r>
            <a:endParaRPr lang="en-US" sz="1750" dirty="0"/>
          </a:p>
        </p:txBody>
      </p:sp>
      <p:sp>
        <p:nvSpPr>
          <p:cNvPr id="8" name="Shape 5"/>
          <p:cNvSpPr/>
          <p:nvPr/>
        </p:nvSpPr>
        <p:spPr>
          <a:xfrm>
            <a:off x="10171867" y="4495562"/>
            <a:ext cx="510302" cy="510302"/>
          </a:xfrm>
          <a:prstGeom prst="roundRect">
            <a:avLst>
              <a:gd name="adj" fmla="val 6667"/>
            </a:avLst>
          </a:prstGeom>
          <a:solidFill>
            <a:srgbClr val="26262B"/>
          </a:solidFill>
          <a:ln/>
        </p:spPr>
      </p:sp>
      <p:sp>
        <p:nvSpPr>
          <p:cNvPr id="9" name="Text 6"/>
          <p:cNvSpPr/>
          <p:nvPr/>
        </p:nvSpPr>
        <p:spPr>
          <a:xfrm>
            <a:off x="10256937" y="453806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10908983" y="449556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Skill Extraction</a:t>
            </a:r>
            <a:endParaRPr lang="en-US" sz="2200" dirty="0"/>
          </a:p>
        </p:txBody>
      </p:sp>
      <p:sp>
        <p:nvSpPr>
          <p:cNvPr id="11" name="Text 8"/>
          <p:cNvSpPr/>
          <p:nvPr/>
        </p:nvSpPr>
        <p:spPr>
          <a:xfrm>
            <a:off x="10908983" y="4985980"/>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Detects key technical and soft skills using pattern matching against a curated keyword database.</a:t>
            </a:r>
            <a:endParaRPr lang="en-US" sz="1750" dirty="0"/>
          </a:p>
        </p:txBody>
      </p:sp>
      <p:sp>
        <p:nvSpPr>
          <p:cNvPr id="12" name="Shape 9"/>
          <p:cNvSpPr/>
          <p:nvPr/>
        </p:nvSpPr>
        <p:spPr>
          <a:xfrm>
            <a:off x="6280190" y="7273885"/>
            <a:ext cx="510302" cy="510302"/>
          </a:xfrm>
          <a:prstGeom prst="roundRect">
            <a:avLst>
              <a:gd name="adj" fmla="val 6667"/>
            </a:avLst>
          </a:prstGeom>
          <a:solidFill>
            <a:srgbClr val="26262B"/>
          </a:solidFill>
          <a:ln/>
        </p:spPr>
      </p:sp>
      <p:sp>
        <p:nvSpPr>
          <p:cNvPr id="13" name="Text 10"/>
          <p:cNvSpPr/>
          <p:nvPr/>
        </p:nvSpPr>
        <p:spPr>
          <a:xfrm>
            <a:off x="6365260" y="731639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7017306" y="72738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Job Match Scoring</a:t>
            </a:r>
            <a:endParaRPr lang="en-US" sz="2200" dirty="0"/>
          </a:p>
        </p:txBody>
      </p:sp>
      <p:sp>
        <p:nvSpPr>
          <p:cNvPr id="15" name="Text 12"/>
          <p:cNvSpPr/>
          <p:nvPr/>
        </p:nvSpPr>
        <p:spPr>
          <a:xfrm>
            <a:off x="7017306" y="7764304"/>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Computes the match percentage between a resume and provided job descriptions using a weighted scoring system.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7595" y="595193"/>
            <a:ext cx="9890998" cy="676394"/>
          </a:xfrm>
          <a:prstGeom prst="rect">
            <a:avLst/>
          </a:prstGeom>
          <a:noFill/>
          <a:ln/>
        </p:spPr>
        <p:txBody>
          <a:bodyPr wrap="none" lIns="0" tIns="0" rIns="0" bIns="0" rtlCol="0" anchor="t"/>
          <a:lstStyle/>
          <a:p>
            <a:pPr algn="l" indent="0" marL="0">
              <a:lnSpc>
                <a:spcPts val="5300"/>
              </a:lnSpc>
              <a:buNone/>
            </a:pPr>
            <a:r>
              <a:rPr lang="en-US" sz="4250" dirty="0">
                <a:solidFill>
                  <a:srgbClr val="97B8FF"/>
                </a:solidFill>
                <a:latin typeface="Sora Medium" pitchFamily="34" charset="0"/>
                <a:ea typeface="Sora Medium" pitchFamily="34" charset="-122"/>
                <a:cs typeface="Sora Medium" pitchFamily="34" charset="-120"/>
              </a:rPr>
              <a:t>Methodology: A Structured Pipeline</a:t>
            </a:r>
            <a:endParaRPr lang="en-US" sz="4250" dirty="0"/>
          </a:p>
        </p:txBody>
      </p:sp>
      <p:sp>
        <p:nvSpPr>
          <p:cNvPr id="3" name="Shape 1"/>
          <p:cNvSpPr/>
          <p:nvPr/>
        </p:nvSpPr>
        <p:spPr>
          <a:xfrm>
            <a:off x="7299960" y="1704499"/>
            <a:ext cx="30480" cy="8675489"/>
          </a:xfrm>
          <a:prstGeom prst="roundRect">
            <a:avLst>
              <a:gd name="adj" fmla="val 106524"/>
            </a:avLst>
          </a:prstGeom>
          <a:solidFill>
            <a:srgbClr val="3F3F44"/>
          </a:solidFill>
          <a:ln/>
        </p:spPr>
      </p:sp>
      <p:sp>
        <p:nvSpPr>
          <p:cNvPr id="4" name="Shape 2"/>
          <p:cNvSpPr/>
          <p:nvPr/>
        </p:nvSpPr>
        <p:spPr>
          <a:xfrm>
            <a:off x="6452830" y="2176224"/>
            <a:ext cx="649367" cy="30480"/>
          </a:xfrm>
          <a:prstGeom prst="roundRect">
            <a:avLst>
              <a:gd name="adj" fmla="val 106524"/>
            </a:avLst>
          </a:prstGeom>
          <a:solidFill>
            <a:srgbClr val="3F3F44"/>
          </a:solidFill>
          <a:ln/>
        </p:spPr>
      </p:sp>
      <p:sp>
        <p:nvSpPr>
          <p:cNvPr id="5" name="Shape 3"/>
          <p:cNvSpPr/>
          <p:nvPr/>
        </p:nvSpPr>
        <p:spPr>
          <a:xfrm>
            <a:off x="7071717" y="1947982"/>
            <a:ext cx="486966" cy="486966"/>
          </a:xfrm>
          <a:prstGeom prst="roundRect">
            <a:avLst>
              <a:gd name="adj" fmla="val 6667"/>
            </a:avLst>
          </a:prstGeom>
          <a:solidFill>
            <a:srgbClr val="26262B"/>
          </a:solidFill>
          <a:ln/>
        </p:spPr>
      </p:sp>
      <p:sp>
        <p:nvSpPr>
          <p:cNvPr id="6" name="Text 4"/>
          <p:cNvSpPr/>
          <p:nvPr/>
        </p:nvSpPr>
        <p:spPr>
          <a:xfrm>
            <a:off x="7152858" y="1988582"/>
            <a:ext cx="324683" cy="405765"/>
          </a:xfrm>
          <a:prstGeom prst="rect">
            <a:avLst/>
          </a:prstGeom>
          <a:noFill/>
          <a:ln/>
        </p:spPr>
        <p:txBody>
          <a:bodyPr wrap="none" lIns="0" tIns="0" rIns="0" bIns="0" rtlCol="0" anchor="t"/>
          <a:lstStyle/>
          <a:p>
            <a:pPr algn="ctr" indent="0" marL="0">
              <a:lnSpc>
                <a:spcPts val="2550"/>
              </a:lnSpc>
              <a:buNone/>
            </a:pPr>
            <a:r>
              <a:rPr lang="en-US" sz="2550" dirty="0">
                <a:solidFill>
                  <a:srgbClr val="E0D6DE"/>
                </a:solidFill>
                <a:latin typeface="Sora Medium" pitchFamily="34" charset="0"/>
                <a:ea typeface="Sora Medium" pitchFamily="34" charset="-122"/>
                <a:cs typeface="Sora Medium" pitchFamily="34" charset="-120"/>
              </a:rPr>
              <a:t>1</a:t>
            </a:r>
            <a:endParaRPr lang="en-US" sz="2550" dirty="0"/>
          </a:p>
        </p:txBody>
      </p:sp>
      <p:sp>
        <p:nvSpPr>
          <p:cNvPr id="7" name="Text 5"/>
          <p:cNvSpPr/>
          <p:nvPr/>
        </p:nvSpPr>
        <p:spPr>
          <a:xfrm>
            <a:off x="3002399" y="1920954"/>
            <a:ext cx="3230523" cy="338257"/>
          </a:xfrm>
          <a:prstGeom prst="rect">
            <a:avLst/>
          </a:prstGeom>
          <a:noFill/>
          <a:ln/>
        </p:spPr>
        <p:txBody>
          <a:bodyPr wrap="none" lIns="0" tIns="0" rIns="0" bIns="0" rtlCol="0" anchor="t"/>
          <a:lstStyle/>
          <a:p>
            <a:pPr algn="r"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Resume Text Extraction</a:t>
            </a:r>
            <a:endParaRPr lang="en-US" sz="2100" dirty="0"/>
          </a:p>
        </p:txBody>
      </p:sp>
      <p:sp>
        <p:nvSpPr>
          <p:cNvPr id="8" name="Text 6"/>
          <p:cNvSpPr/>
          <p:nvPr/>
        </p:nvSpPr>
        <p:spPr>
          <a:xfrm>
            <a:off x="757595" y="2388989"/>
            <a:ext cx="5475327" cy="1384935"/>
          </a:xfrm>
          <a:prstGeom prst="rect">
            <a:avLst/>
          </a:prstGeom>
          <a:noFill/>
          <a:ln/>
        </p:spPr>
        <p:txBody>
          <a:bodyPr wrap="square" lIns="0" tIns="0" rIns="0" bIns="0" rtlCol="0" anchor="t"/>
          <a:lstStyle/>
          <a:p>
            <a:pPr algn="r" indent="0" marL="0">
              <a:lnSpc>
                <a:spcPts val="2700"/>
              </a:lnSpc>
              <a:buNone/>
            </a:pPr>
            <a:r>
              <a:rPr lang="en-US" sz="1700" dirty="0">
                <a:solidFill>
                  <a:srgbClr val="E0D6DE"/>
                </a:solidFill>
                <a:latin typeface="Noto Sans TC" pitchFamily="34" charset="0"/>
                <a:ea typeface="Noto Sans TC" pitchFamily="34" charset="-122"/>
                <a:cs typeface="Noto Sans TC" pitchFamily="34" charset="-120"/>
              </a:rPr>
              <a:t>Resumes uploaded in PDF format are parsed using PyPDF2. Extracted text is cleaned using regular expressions to remove special characters and standardize formatting.</a:t>
            </a:r>
            <a:endParaRPr lang="en-US" sz="1700" dirty="0"/>
          </a:p>
        </p:txBody>
      </p:sp>
      <p:sp>
        <p:nvSpPr>
          <p:cNvPr id="9" name="Shape 7"/>
          <p:cNvSpPr/>
          <p:nvPr/>
        </p:nvSpPr>
        <p:spPr>
          <a:xfrm>
            <a:off x="7528203" y="3258503"/>
            <a:ext cx="649367" cy="30480"/>
          </a:xfrm>
          <a:prstGeom prst="roundRect">
            <a:avLst>
              <a:gd name="adj" fmla="val 106524"/>
            </a:avLst>
          </a:prstGeom>
          <a:solidFill>
            <a:srgbClr val="3F3F44"/>
          </a:solidFill>
          <a:ln/>
        </p:spPr>
      </p:sp>
      <p:sp>
        <p:nvSpPr>
          <p:cNvPr id="10" name="Shape 8"/>
          <p:cNvSpPr/>
          <p:nvPr/>
        </p:nvSpPr>
        <p:spPr>
          <a:xfrm>
            <a:off x="7071717" y="3030260"/>
            <a:ext cx="486966" cy="486966"/>
          </a:xfrm>
          <a:prstGeom prst="roundRect">
            <a:avLst>
              <a:gd name="adj" fmla="val 6667"/>
            </a:avLst>
          </a:prstGeom>
          <a:solidFill>
            <a:srgbClr val="26262B"/>
          </a:solidFill>
          <a:ln/>
        </p:spPr>
      </p:sp>
      <p:sp>
        <p:nvSpPr>
          <p:cNvPr id="11" name="Text 9"/>
          <p:cNvSpPr/>
          <p:nvPr/>
        </p:nvSpPr>
        <p:spPr>
          <a:xfrm>
            <a:off x="7152858" y="3070860"/>
            <a:ext cx="324683" cy="405765"/>
          </a:xfrm>
          <a:prstGeom prst="rect">
            <a:avLst/>
          </a:prstGeom>
          <a:noFill/>
          <a:ln/>
        </p:spPr>
        <p:txBody>
          <a:bodyPr wrap="none" lIns="0" tIns="0" rIns="0" bIns="0" rtlCol="0" anchor="t"/>
          <a:lstStyle/>
          <a:p>
            <a:pPr algn="ctr" indent="0" marL="0">
              <a:lnSpc>
                <a:spcPts val="2550"/>
              </a:lnSpc>
              <a:buNone/>
            </a:pPr>
            <a:r>
              <a:rPr lang="en-US" sz="2550" dirty="0">
                <a:solidFill>
                  <a:srgbClr val="E0D6DE"/>
                </a:solidFill>
                <a:latin typeface="Sora Medium" pitchFamily="34" charset="0"/>
                <a:ea typeface="Sora Medium" pitchFamily="34" charset="-122"/>
                <a:cs typeface="Sora Medium" pitchFamily="34" charset="-120"/>
              </a:rPr>
              <a:t>2</a:t>
            </a:r>
            <a:endParaRPr lang="en-US" sz="2550" dirty="0"/>
          </a:p>
        </p:txBody>
      </p:sp>
      <p:sp>
        <p:nvSpPr>
          <p:cNvPr id="12" name="Text 10"/>
          <p:cNvSpPr/>
          <p:nvPr/>
        </p:nvSpPr>
        <p:spPr>
          <a:xfrm>
            <a:off x="8397478" y="3003233"/>
            <a:ext cx="3065740" cy="338257"/>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Resume Classification</a:t>
            </a:r>
            <a:endParaRPr lang="en-US" sz="2100" dirty="0"/>
          </a:p>
        </p:txBody>
      </p:sp>
      <p:sp>
        <p:nvSpPr>
          <p:cNvPr id="13" name="Text 11"/>
          <p:cNvSpPr/>
          <p:nvPr/>
        </p:nvSpPr>
        <p:spPr>
          <a:xfrm>
            <a:off x="8397478" y="3471267"/>
            <a:ext cx="5475327" cy="1384935"/>
          </a:xfrm>
          <a:prstGeom prst="rect">
            <a:avLst/>
          </a:prstGeom>
          <a:noFill/>
          <a:ln/>
        </p:spPr>
        <p:txBody>
          <a:bodyPr wrap="square" lIns="0" tIns="0" rIns="0" bIns="0" rtlCol="0" anchor="t"/>
          <a:lstStyle/>
          <a:p>
            <a:pPr algn="l" indent="0" marL="0">
              <a:lnSpc>
                <a:spcPts val="2700"/>
              </a:lnSpc>
              <a:buNone/>
            </a:pPr>
            <a:r>
              <a:rPr lang="en-US" sz="1700" dirty="0">
                <a:solidFill>
                  <a:srgbClr val="E0D6DE"/>
                </a:solidFill>
                <a:latin typeface="Noto Sans TC" pitchFamily="34" charset="0"/>
                <a:ea typeface="Noto Sans TC" pitchFamily="34" charset="-122"/>
                <a:cs typeface="Noto Sans TC" pitchFamily="34" charset="-120"/>
              </a:rPr>
              <a:t>Text is vectorized using TF-IDF vectorization. Random Forest classifier predicts the most suitable job category. The classifier is trained using the models stored in the models directory.</a:t>
            </a:r>
            <a:endParaRPr lang="en-US" sz="1700" dirty="0"/>
          </a:p>
        </p:txBody>
      </p:sp>
      <p:sp>
        <p:nvSpPr>
          <p:cNvPr id="14" name="Shape 12"/>
          <p:cNvSpPr/>
          <p:nvPr/>
        </p:nvSpPr>
        <p:spPr>
          <a:xfrm>
            <a:off x="6452830" y="4678561"/>
            <a:ext cx="649367" cy="30480"/>
          </a:xfrm>
          <a:prstGeom prst="roundRect">
            <a:avLst>
              <a:gd name="adj" fmla="val 106524"/>
            </a:avLst>
          </a:prstGeom>
          <a:solidFill>
            <a:srgbClr val="3F3F44"/>
          </a:solidFill>
          <a:ln/>
        </p:spPr>
      </p:sp>
      <p:sp>
        <p:nvSpPr>
          <p:cNvPr id="15" name="Shape 13"/>
          <p:cNvSpPr/>
          <p:nvPr/>
        </p:nvSpPr>
        <p:spPr>
          <a:xfrm>
            <a:off x="7071717" y="4450318"/>
            <a:ext cx="486966" cy="486966"/>
          </a:xfrm>
          <a:prstGeom prst="roundRect">
            <a:avLst>
              <a:gd name="adj" fmla="val 6667"/>
            </a:avLst>
          </a:prstGeom>
          <a:solidFill>
            <a:srgbClr val="26262B"/>
          </a:solidFill>
          <a:ln/>
        </p:spPr>
      </p:sp>
      <p:sp>
        <p:nvSpPr>
          <p:cNvPr id="16" name="Text 14"/>
          <p:cNvSpPr/>
          <p:nvPr/>
        </p:nvSpPr>
        <p:spPr>
          <a:xfrm>
            <a:off x="7152858" y="4490918"/>
            <a:ext cx="324683" cy="405765"/>
          </a:xfrm>
          <a:prstGeom prst="rect">
            <a:avLst/>
          </a:prstGeom>
          <a:noFill/>
          <a:ln/>
        </p:spPr>
        <p:txBody>
          <a:bodyPr wrap="none" lIns="0" tIns="0" rIns="0" bIns="0" rtlCol="0" anchor="t"/>
          <a:lstStyle/>
          <a:p>
            <a:pPr algn="ctr" indent="0" marL="0">
              <a:lnSpc>
                <a:spcPts val="2550"/>
              </a:lnSpc>
              <a:buNone/>
            </a:pPr>
            <a:r>
              <a:rPr lang="en-US" sz="2550" dirty="0">
                <a:solidFill>
                  <a:srgbClr val="E0D6DE"/>
                </a:solidFill>
                <a:latin typeface="Sora Medium" pitchFamily="34" charset="0"/>
                <a:ea typeface="Sora Medium" pitchFamily="34" charset="-122"/>
                <a:cs typeface="Sora Medium" pitchFamily="34" charset="-120"/>
              </a:rPr>
              <a:t>3</a:t>
            </a:r>
            <a:endParaRPr lang="en-US" sz="2550" dirty="0"/>
          </a:p>
        </p:txBody>
      </p:sp>
      <p:sp>
        <p:nvSpPr>
          <p:cNvPr id="17" name="Text 15"/>
          <p:cNvSpPr/>
          <p:nvPr/>
        </p:nvSpPr>
        <p:spPr>
          <a:xfrm>
            <a:off x="3527227" y="4423291"/>
            <a:ext cx="2705695" cy="338257"/>
          </a:xfrm>
          <a:prstGeom prst="rect">
            <a:avLst/>
          </a:prstGeom>
          <a:noFill/>
          <a:ln/>
        </p:spPr>
        <p:txBody>
          <a:bodyPr wrap="none" lIns="0" tIns="0" rIns="0" bIns="0" rtlCol="0" anchor="t"/>
          <a:lstStyle/>
          <a:p>
            <a:pPr algn="r"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Skill Extraction</a:t>
            </a:r>
            <a:endParaRPr lang="en-US" sz="2100" dirty="0"/>
          </a:p>
        </p:txBody>
      </p:sp>
      <p:sp>
        <p:nvSpPr>
          <p:cNvPr id="18" name="Text 16"/>
          <p:cNvSpPr/>
          <p:nvPr/>
        </p:nvSpPr>
        <p:spPr>
          <a:xfrm>
            <a:off x="757595" y="4891326"/>
            <a:ext cx="5475327" cy="1731169"/>
          </a:xfrm>
          <a:prstGeom prst="rect">
            <a:avLst/>
          </a:prstGeom>
          <a:noFill/>
          <a:ln/>
        </p:spPr>
        <p:txBody>
          <a:bodyPr wrap="square" lIns="0" tIns="0" rIns="0" bIns="0" rtlCol="0" anchor="t"/>
          <a:lstStyle/>
          <a:p>
            <a:pPr algn="r" indent="0" marL="0">
              <a:lnSpc>
                <a:spcPts val="2700"/>
              </a:lnSpc>
              <a:buNone/>
            </a:pPr>
            <a:r>
              <a:rPr lang="en-US" sz="1700" dirty="0">
                <a:solidFill>
                  <a:srgbClr val="E0D6DE"/>
                </a:solidFill>
                <a:latin typeface="Noto Sans TC" pitchFamily="34" charset="0"/>
                <a:ea typeface="Noto Sans TC" pitchFamily="34" charset="-122"/>
                <a:cs typeface="Noto Sans TC" pitchFamily="34" charset="-120"/>
              </a:rPr>
              <a:t>A comprehensive dictionary of technical and soft skills is maintained in the application. Pattern matching using regular expressions identifies skills present in the resume. Extracted skills are presented as tags in the user interface.</a:t>
            </a:r>
            <a:endParaRPr lang="en-US" sz="1700" dirty="0"/>
          </a:p>
        </p:txBody>
      </p:sp>
      <p:sp>
        <p:nvSpPr>
          <p:cNvPr id="19" name="Shape 17"/>
          <p:cNvSpPr/>
          <p:nvPr/>
        </p:nvSpPr>
        <p:spPr>
          <a:xfrm>
            <a:off x="7528203" y="6102787"/>
            <a:ext cx="649367" cy="30480"/>
          </a:xfrm>
          <a:prstGeom prst="roundRect">
            <a:avLst>
              <a:gd name="adj" fmla="val 106524"/>
            </a:avLst>
          </a:prstGeom>
          <a:solidFill>
            <a:srgbClr val="3F3F44"/>
          </a:solidFill>
          <a:ln/>
        </p:spPr>
      </p:sp>
      <p:sp>
        <p:nvSpPr>
          <p:cNvPr id="20" name="Shape 18"/>
          <p:cNvSpPr/>
          <p:nvPr/>
        </p:nvSpPr>
        <p:spPr>
          <a:xfrm>
            <a:off x="7071717" y="5874544"/>
            <a:ext cx="486966" cy="486966"/>
          </a:xfrm>
          <a:prstGeom prst="roundRect">
            <a:avLst>
              <a:gd name="adj" fmla="val 6667"/>
            </a:avLst>
          </a:prstGeom>
          <a:solidFill>
            <a:srgbClr val="26262B"/>
          </a:solidFill>
          <a:ln/>
        </p:spPr>
      </p:sp>
      <p:sp>
        <p:nvSpPr>
          <p:cNvPr id="21" name="Text 19"/>
          <p:cNvSpPr/>
          <p:nvPr/>
        </p:nvSpPr>
        <p:spPr>
          <a:xfrm>
            <a:off x="7152858" y="5915144"/>
            <a:ext cx="324683" cy="405765"/>
          </a:xfrm>
          <a:prstGeom prst="rect">
            <a:avLst/>
          </a:prstGeom>
          <a:noFill/>
          <a:ln/>
        </p:spPr>
        <p:txBody>
          <a:bodyPr wrap="none" lIns="0" tIns="0" rIns="0" bIns="0" rtlCol="0" anchor="t"/>
          <a:lstStyle/>
          <a:p>
            <a:pPr algn="ctr" indent="0" marL="0">
              <a:lnSpc>
                <a:spcPts val="2550"/>
              </a:lnSpc>
              <a:buNone/>
            </a:pPr>
            <a:r>
              <a:rPr lang="en-US" sz="2550" dirty="0">
                <a:solidFill>
                  <a:srgbClr val="E0D6DE"/>
                </a:solidFill>
                <a:latin typeface="Sora Medium" pitchFamily="34" charset="0"/>
                <a:ea typeface="Sora Medium" pitchFamily="34" charset="-122"/>
                <a:cs typeface="Sora Medium" pitchFamily="34" charset="-120"/>
              </a:rPr>
              <a:t>4</a:t>
            </a:r>
            <a:endParaRPr lang="en-US" sz="2550" dirty="0"/>
          </a:p>
        </p:txBody>
      </p:sp>
      <p:sp>
        <p:nvSpPr>
          <p:cNvPr id="22" name="Text 20"/>
          <p:cNvSpPr/>
          <p:nvPr/>
        </p:nvSpPr>
        <p:spPr>
          <a:xfrm>
            <a:off x="8397478" y="5847517"/>
            <a:ext cx="3608903" cy="338257"/>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Job Description Matching</a:t>
            </a:r>
            <a:endParaRPr lang="en-US" sz="2100" dirty="0"/>
          </a:p>
        </p:txBody>
      </p:sp>
      <p:sp>
        <p:nvSpPr>
          <p:cNvPr id="23" name="Text 21"/>
          <p:cNvSpPr/>
          <p:nvPr/>
        </p:nvSpPr>
        <p:spPr>
          <a:xfrm>
            <a:off x="8397478" y="6315551"/>
            <a:ext cx="5475327" cy="2423636"/>
          </a:xfrm>
          <a:prstGeom prst="rect">
            <a:avLst/>
          </a:prstGeom>
          <a:noFill/>
          <a:ln/>
        </p:spPr>
        <p:txBody>
          <a:bodyPr wrap="square" lIns="0" tIns="0" rIns="0" bIns="0" rtlCol="0" anchor="t"/>
          <a:lstStyle/>
          <a:p>
            <a:pPr algn="l" indent="0" marL="0">
              <a:lnSpc>
                <a:spcPts val="2700"/>
              </a:lnSpc>
              <a:buNone/>
            </a:pPr>
            <a:r>
              <a:rPr lang="en-US" sz="1700" dirty="0">
                <a:solidFill>
                  <a:srgbClr val="E0D6DE"/>
                </a:solidFill>
                <a:latin typeface="Noto Sans TC" pitchFamily="34" charset="0"/>
                <a:ea typeface="Noto Sans TC" pitchFamily="34" charset="-122"/>
                <a:cs typeface="Noto Sans TC" pitchFamily="34" charset="-120"/>
              </a:rPr>
              <a:t>The system compares resumes against predefined job descriptions. Match scoring uses a weighted approach: 50% weight for matching skills, 20% weight for education match, and 30% weight for overall text similarity using cosine similarity. Multiple job matches are provided with detailed breakdown of match components.</a:t>
            </a:r>
            <a:endParaRPr lang="en-US" sz="1700" dirty="0"/>
          </a:p>
        </p:txBody>
      </p:sp>
      <p:sp>
        <p:nvSpPr>
          <p:cNvPr id="24" name="Shape 22"/>
          <p:cNvSpPr/>
          <p:nvPr/>
        </p:nvSpPr>
        <p:spPr>
          <a:xfrm>
            <a:off x="6452830" y="7873246"/>
            <a:ext cx="649367" cy="30480"/>
          </a:xfrm>
          <a:prstGeom prst="roundRect">
            <a:avLst>
              <a:gd name="adj" fmla="val 106524"/>
            </a:avLst>
          </a:prstGeom>
          <a:solidFill>
            <a:srgbClr val="3F3F44"/>
          </a:solidFill>
          <a:ln/>
        </p:spPr>
      </p:sp>
      <p:sp>
        <p:nvSpPr>
          <p:cNvPr id="25" name="Shape 23"/>
          <p:cNvSpPr/>
          <p:nvPr/>
        </p:nvSpPr>
        <p:spPr>
          <a:xfrm>
            <a:off x="7071717" y="7645003"/>
            <a:ext cx="486966" cy="486966"/>
          </a:xfrm>
          <a:prstGeom prst="roundRect">
            <a:avLst>
              <a:gd name="adj" fmla="val 6667"/>
            </a:avLst>
          </a:prstGeom>
          <a:solidFill>
            <a:srgbClr val="26262B"/>
          </a:solidFill>
          <a:ln/>
        </p:spPr>
      </p:sp>
      <p:sp>
        <p:nvSpPr>
          <p:cNvPr id="26" name="Text 24"/>
          <p:cNvSpPr/>
          <p:nvPr/>
        </p:nvSpPr>
        <p:spPr>
          <a:xfrm>
            <a:off x="7152858" y="7685603"/>
            <a:ext cx="324683" cy="405765"/>
          </a:xfrm>
          <a:prstGeom prst="rect">
            <a:avLst/>
          </a:prstGeom>
          <a:noFill/>
          <a:ln/>
        </p:spPr>
        <p:txBody>
          <a:bodyPr wrap="none" lIns="0" tIns="0" rIns="0" bIns="0" rtlCol="0" anchor="t"/>
          <a:lstStyle/>
          <a:p>
            <a:pPr algn="ctr" indent="0" marL="0">
              <a:lnSpc>
                <a:spcPts val="2550"/>
              </a:lnSpc>
              <a:buNone/>
            </a:pPr>
            <a:r>
              <a:rPr lang="en-US" sz="2550" dirty="0">
                <a:solidFill>
                  <a:srgbClr val="E0D6DE"/>
                </a:solidFill>
                <a:latin typeface="Sora Medium" pitchFamily="34" charset="0"/>
                <a:ea typeface="Sora Medium" pitchFamily="34" charset="-122"/>
                <a:cs typeface="Sora Medium" pitchFamily="34" charset="-120"/>
              </a:rPr>
              <a:t>5</a:t>
            </a:r>
            <a:endParaRPr lang="en-US" sz="2550" dirty="0"/>
          </a:p>
        </p:txBody>
      </p:sp>
      <p:sp>
        <p:nvSpPr>
          <p:cNvPr id="27" name="Text 25"/>
          <p:cNvSpPr/>
          <p:nvPr/>
        </p:nvSpPr>
        <p:spPr>
          <a:xfrm>
            <a:off x="3527227" y="7617976"/>
            <a:ext cx="2705695" cy="338257"/>
          </a:xfrm>
          <a:prstGeom prst="rect">
            <a:avLst/>
          </a:prstGeom>
          <a:noFill/>
          <a:ln/>
        </p:spPr>
        <p:txBody>
          <a:bodyPr wrap="none" lIns="0" tIns="0" rIns="0" bIns="0" rtlCol="0" anchor="t"/>
          <a:lstStyle/>
          <a:p>
            <a:pPr algn="r"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User Interface</a:t>
            </a:r>
            <a:endParaRPr lang="en-US" sz="2100" dirty="0"/>
          </a:p>
        </p:txBody>
      </p:sp>
      <p:sp>
        <p:nvSpPr>
          <p:cNvPr id="28" name="Text 26"/>
          <p:cNvSpPr/>
          <p:nvPr/>
        </p:nvSpPr>
        <p:spPr>
          <a:xfrm>
            <a:off x="757595" y="8086011"/>
            <a:ext cx="5475327" cy="1731169"/>
          </a:xfrm>
          <a:prstGeom prst="rect">
            <a:avLst/>
          </a:prstGeom>
          <a:noFill/>
          <a:ln/>
        </p:spPr>
        <p:txBody>
          <a:bodyPr wrap="square" lIns="0" tIns="0" rIns="0" bIns="0" rtlCol="0" anchor="t"/>
          <a:lstStyle/>
          <a:p>
            <a:pPr algn="r" indent="0" marL="0">
              <a:lnSpc>
                <a:spcPts val="2700"/>
              </a:lnSpc>
              <a:buNone/>
            </a:pPr>
            <a:r>
              <a:rPr lang="en-US" sz="1700" dirty="0">
                <a:solidFill>
                  <a:srgbClr val="E0D6DE"/>
                </a:solidFill>
                <a:latin typeface="Noto Sans TC" pitchFamily="34" charset="0"/>
                <a:ea typeface="Noto Sans TC" pitchFamily="34" charset="-122"/>
                <a:cs typeface="Noto Sans TC" pitchFamily="34" charset="-120"/>
              </a:rPr>
              <a:t>A web interface built with Flask and HTML/CSS allows users to upload resumes and view analysis results. Results include categorization, recommended job, contact information, skills, and job matches with scores.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71498" y="619363"/>
            <a:ext cx="7573804" cy="1401842"/>
          </a:xfrm>
          <a:prstGeom prst="rect">
            <a:avLst/>
          </a:prstGeom>
          <a:noFill/>
          <a:ln/>
        </p:spPr>
        <p:txBody>
          <a:bodyPr wrap="square" lIns="0" tIns="0" rIns="0" bIns="0" rtlCol="0" anchor="t"/>
          <a:lstStyle/>
          <a:p>
            <a:pPr algn="l" indent="0" marL="0">
              <a:lnSpc>
                <a:spcPts val="5500"/>
              </a:lnSpc>
              <a:buNone/>
            </a:pPr>
            <a:r>
              <a:rPr lang="en-US" sz="4400" dirty="0">
                <a:solidFill>
                  <a:srgbClr val="97B8FF"/>
                </a:solidFill>
                <a:latin typeface="Sora Medium" pitchFamily="34" charset="0"/>
                <a:ea typeface="Sora Medium" pitchFamily="34" charset="-122"/>
                <a:cs typeface="Sora Medium" pitchFamily="34" charset="-120"/>
              </a:rPr>
              <a:t>Experimental Results: Performance Evaluation</a:t>
            </a:r>
            <a:endParaRPr lang="en-US" sz="4400" dirty="0"/>
          </a:p>
        </p:txBody>
      </p:sp>
      <p:sp>
        <p:nvSpPr>
          <p:cNvPr id="4" name="Shape 1"/>
          <p:cNvSpPr/>
          <p:nvPr/>
        </p:nvSpPr>
        <p:spPr>
          <a:xfrm>
            <a:off x="6271498" y="2357676"/>
            <a:ext cx="7573804" cy="2010132"/>
          </a:xfrm>
          <a:prstGeom prst="roundRect">
            <a:avLst>
              <a:gd name="adj" fmla="val 1674"/>
            </a:avLst>
          </a:prstGeom>
          <a:solidFill>
            <a:srgbClr val="26262B"/>
          </a:solidFill>
          <a:ln/>
        </p:spPr>
      </p:sp>
      <p:sp>
        <p:nvSpPr>
          <p:cNvPr id="5" name="Text 2"/>
          <p:cNvSpPr/>
          <p:nvPr/>
        </p:nvSpPr>
        <p:spPr>
          <a:xfrm>
            <a:off x="6495812" y="2581989"/>
            <a:ext cx="3873698"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Classification Performance</a:t>
            </a:r>
            <a:endParaRPr lang="en-US" sz="2200" dirty="0"/>
          </a:p>
        </p:txBody>
      </p:sp>
      <p:sp>
        <p:nvSpPr>
          <p:cNvPr id="6" name="Text 3"/>
          <p:cNvSpPr/>
          <p:nvPr/>
        </p:nvSpPr>
        <p:spPr>
          <a:xfrm>
            <a:off x="6495812" y="3066931"/>
            <a:ext cx="7125176" cy="1076563"/>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Model successfully categorizes resumes into appropriate job roles. Resume categories include: Software Developer, Data Scientist, Manager, etc.</a:t>
            </a:r>
            <a:endParaRPr lang="en-US" sz="1750" dirty="0"/>
          </a:p>
        </p:txBody>
      </p:sp>
      <p:sp>
        <p:nvSpPr>
          <p:cNvPr id="7" name="Shape 4"/>
          <p:cNvSpPr/>
          <p:nvPr/>
        </p:nvSpPr>
        <p:spPr>
          <a:xfrm>
            <a:off x="6271498" y="4592122"/>
            <a:ext cx="7573804" cy="1651278"/>
          </a:xfrm>
          <a:prstGeom prst="roundRect">
            <a:avLst>
              <a:gd name="adj" fmla="val 2038"/>
            </a:avLst>
          </a:prstGeom>
          <a:solidFill>
            <a:srgbClr val="26262B"/>
          </a:solidFill>
          <a:ln/>
        </p:spPr>
      </p:sp>
      <p:sp>
        <p:nvSpPr>
          <p:cNvPr id="8" name="Text 5"/>
          <p:cNvSpPr/>
          <p:nvPr/>
        </p:nvSpPr>
        <p:spPr>
          <a:xfrm>
            <a:off x="6495812" y="4816435"/>
            <a:ext cx="3611166"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Skill Extraction Efficiency</a:t>
            </a:r>
            <a:endParaRPr lang="en-US" sz="2200" dirty="0"/>
          </a:p>
        </p:txBody>
      </p:sp>
      <p:sp>
        <p:nvSpPr>
          <p:cNvPr id="9" name="Text 6"/>
          <p:cNvSpPr/>
          <p:nvPr/>
        </p:nvSpPr>
        <p:spPr>
          <a:xfrm>
            <a:off x="6495812" y="5301377"/>
            <a:ext cx="7125176" cy="717709"/>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System effectively identifies over 250+ distinct skills from resumes. Skills are categorized and presented as tags in the UI.</a:t>
            </a:r>
            <a:endParaRPr lang="en-US" sz="1750" dirty="0"/>
          </a:p>
        </p:txBody>
      </p:sp>
      <p:sp>
        <p:nvSpPr>
          <p:cNvPr id="10" name="Shape 7"/>
          <p:cNvSpPr/>
          <p:nvPr/>
        </p:nvSpPr>
        <p:spPr>
          <a:xfrm>
            <a:off x="6271498" y="6467713"/>
            <a:ext cx="7573804" cy="2010132"/>
          </a:xfrm>
          <a:prstGeom prst="roundRect">
            <a:avLst>
              <a:gd name="adj" fmla="val 1674"/>
            </a:avLst>
          </a:prstGeom>
          <a:solidFill>
            <a:srgbClr val="26262B"/>
          </a:solidFill>
          <a:ln/>
        </p:spPr>
      </p:sp>
      <p:sp>
        <p:nvSpPr>
          <p:cNvPr id="11" name="Text 8"/>
          <p:cNvSpPr/>
          <p:nvPr/>
        </p:nvSpPr>
        <p:spPr>
          <a:xfrm>
            <a:off x="6495812" y="6692027"/>
            <a:ext cx="3380780"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Job Matching Accuracy</a:t>
            </a:r>
            <a:endParaRPr lang="en-US" sz="2200" dirty="0"/>
          </a:p>
        </p:txBody>
      </p:sp>
      <p:sp>
        <p:nvSpPr>
          <p:cNvPr id="12" name="Text 9"/>
          <p:cNvSpPr/>
          <p:nvPr/>
        </p:nvSpPr>
        <p:spPr>
          <a:xfrm>
            <a:off x="6495812" y="7176968"/>
            <a:ext cx="7125176" cy="1076563"/>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Weighted scoring system: 50% skills, 20% education, 30% content similarity. Match scores correlate well with manual review. Top job matches are provided with detailed breakdowns.</a:t>
            </a:r>
            <a:endParaRPr lang="en-US" sz="1750" dirty="0"/>
          </a:p>
        </p:txBody>
      </p:sp>
      <p:sp>
        <p:nvSpPr>
          <p:cNvPr id="13" name="Shape 10"/>
          <p:cNvSpPr/>
          <p:nvPr/>
        </p:nvSpPr>
        <p:spPr>
          <a:xfrm>
            <a:off x="6271498" y="8702159"/>
            <a:ext cx="7573804" cy="1651278"/>
          </a:xfrm>
          <a:prstGeom prst="roundRect">
            <a:avLst>
              <a:gd name="adj" fmla="val 2038"/>
            </a:avLst>
          </a:prstGeom>
          <a:solidFill>
            <a:srgbClr val="26262B"/>
          </a:solidFill>
          <a:ln/>
        </p:spPr>
      </p:sp>
      <p:sp>
        <p:nvSpPr>
          <p:cNvPr id="14" name="Text 11"/>
          <p:cNvSpPr/>
          <p:nvPr/>
        </p:nvSpPr>
        <p:spPr>
          <a:xfrm>
            <a:off x="6495812" y="8926473"/>
            <a:ext cx="2965728" cy="350401"/>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System Performance</a:t>
            </a:r>
            <a:endParaRPr lang="en-US" sz="2200" dirty="0"/>
          </a:p>
        </p:txBody>
      </p:sp>
      <p:sp>
        <p:nvSpPr>
          <p:cNvPr id="15" name="Text 12"/>
          <p:cNvSpPr/>
          <p:nvPr/>
        </p:nvSpPr>
        <p:spPr>
          <a:xfrm>
            <a:off x="6495812" y="9411414"/>
            <a:ext cx="7125176" cy="717709"/>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PDF parsing and analysis completed in under 5 seconds on average. Web interface provides real-time feedback and results.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37002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Conclusions: A Powerful Tool for Recruitment</a:t>
            </a:r>
            <a:endParaRPr lang="en-US" sz="4450" dirty="0"/>
          </a:p>
        </p:txBody>
      </p:sp>
      <p:sp>
        <p:nvSpPr>
          <p:cNvPr id="4" name="Text 1"/>
          <p:cNvSpPr/>
          <p:nvPr/>
        </p:nvSpPr>
        <p:spPr>
          <a:xfrm>
            <a:off x="6280190" y="5457944"/>
            <a:ext cx="7556421" cy="1814512"/>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Resume Analysis System effectively automates key parts of the recruitment process. It provides accurate job role classification for submitted resumes, extracts relevant skills and education information, calculates comprehensive match scores against job descriptions, and presents results in an intuitive, user-friendly interface.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153578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Future Scope: Expanding Capabilities</a:t>
            </a:r>
            <a:endParaRPr lang="en-US" sz="4450" dirty="0"/>
          </a:p>
        </p:txBody>
      </p:sp>
      <p:pic>
        <p:nvPicPr>
          <p:cNvPr id="4" name="Image 1" descr="preencoded.png">    </p:cNvPr>
          <p:cNvPicPr>
            <a:picLocks noChangeAspect="1"/>
          </p:cNvPicPr>
          <p:nvPr/>
        </p:nvPicPr>
        <p:blipFill>
          <a:blip r:embed="rId2"/>
          <a:stretch>
            <a:fillRect/>
          </a:stretch>
        </p:blipFill>
        <p:spPr>
          <a:xfrm>
            <a:off x="6280190" y="3293507"/>
            <a:ext cx="566976" cy="566976"/>
          </a:xfrm>
          <a:prstGeom prst="rect">
            <a:avLst/>
          </a:prstGeom>
        </p:spPr>
      </p:pic>
      <p:sp>
        <p:nvSpPr>
          <p:cNvPr id="5" name="Text 1"/>
          <p:cNvSpPr/>
          <p:nvPr/>
        </p:nvSpPr>
        <p:spPr>
          <a:xfrm>
            <a:off x="6280190" y="4087297"/>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Advanced NLP Techniques</a:t>
            </a:r>
            <a:endParaRPr lang="en-US" sz="2200" dirty="0"/>
          </a:p>
        </p:txBody>
      </p:sp>
      <p:sp>
        <p:nvSpPr>
          <p:cNvPr id="6" name="Text 2"/>
          <p:cNvSpPr/>
          <p:nvPr/>
        </p:nvSpPr>
        <p:spPr>
          <a:xfrm>
            <a:off x="6280190" y="4932045"/>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Implement transformers (e.g., BERT) for better understanding.</a:t>
            </a:r>
            <a:endParaRPr lang="en-US" sz="1750" dirty="0"/>
          </a:p>
        </p:txBody>
      </p:sp>
      <p:pic>
        <p:nvPicPr>
          <p:cNvPr id="7" name="Image 2" descr="preencoded.png">    </p:cNvPr>
          <p:cNvPicPr>
            <a:picLocks noChangeAspect="1"/>
          </p:cNvPicPr>
          <p:nvPr/>
        </p:nvPicPr>
        <p:blipFill>
          <a:blip r:embed="rId3"/>
          <a:stretch>
            <a:fillRect/>
          </a:stretch>
        </p:blipFill>
        <p:spPr>
          <a:xfrm>
            <a:off x="8912304" y="3293507"/>
            <a:ext cx="566976" cy="566976"/>
          </a:xfrm>
          <a:prstGeom prst="rect">
            <a:avLst/>
          </a:prstGeom>
        </p:spPr>
      </p:pic>
      <p:sp>
        <p:nvSpPr>
          <p:cNvPr id="8" name="Text 3"/>
          <p:cNvSpPr/>
          <p:nvPr/>
        </p:nvSpPr>
        <p:spPr>
          <a:xfrm>
            <a:off x="8912304" y="4087297"/>
            <a:ext cx="2292072"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Multilingual Support</a:t>
            </a:r>
            <a:endParaRPr lang="en-US" sz="2200" dirty="0"/>
          </a:p>
        </p:txBody>
      </p:sp>
      <p:sp>
        <p:nvSpPr>
          <p:cNvPr id="9" name="Text 4"/>
          <p:cNvSpPr/>
          <p:nvPr/>
        </p:nvSpPr>
        <p:spPr>
          <a:xfrm>
            <a:off x="8912304" y="4932045"/>
            <a:ext cx="2292072"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Process resumes in multiple languages.</a:t>
            </a:r>
            <a:endParaRPr lang="en-US" sz="1750" dirty="0"/>
          </a:p>
        </p:txBody>
      </p:sp>
      <p:pic>
        <p:nvPicPr>
          <p:cNvPr id="10" name="Image 3" descr="preencoded.png">    </p:cNvPr>
          <p:cNvPicPr>
            <a:picLocks noChangeAspect="1"/>
          </p:cNvPicPr>
          <p:nvPr/>
        </p:nvPicPr>
        <p:blipFill>
          <a:blip r:embed="rId4"/>
          <a:stretch>
            <a:fillRect/>
          </a:stretch>
        </p:blipFill>
        <p:spPr>
          <a:xfrm>
            <a:off x="11544538" y="3293507"/>
            <a:ext cx="566976" cy="566976"/>
          </a:xfrm>
          <a:prstGeom prst="rect">
            <a:avLst/>
          </a:prstGeom>
        </p:spPr>
      </p:pic>
      <p:sp>
        <p:nvSpPr>
          <p:cNvPr id="11" name="Text 5"/>
          <p:cNvSpPr/>
          <p:nvPr/>
        </p:nvSpPr>
        <p:spPr>
          <a:xfrm>
            <a:off x="11544538" y="4087297"/>
            <a:ext cx="2291953" cy="106299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Interview Question Generation</a:t>
            </a:r>
            <a:endParaRPr lang="en-US" sz="2200" dirty="0"/>
          </a:p>
        </p:txBody>
      </p:sp>
      <p:sp>
        <p:nvSpPr>
          <p:cNvPr id="12" name="Text 6"/>
          <p:cNvSpPr/>
          <p:nvPr/>
        </p:nvSpPr>
        <p:spPr>
          <a:xfrm>
            <a:off x="11544538" y="5286375"/>
            <a:ext cx="2291953"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Based on detected gaps or weak areas.</a:t>
            </a:r>
            <a:endParaRPr lang="en-US" sz="1750" dirty="0"/>
          </a:p>
        </p:txBody>
      </p:sp>
      <p:pic>
        <p:nvPicPr>
          <p:cNvPr id="13" name="Image 4" descr="preencoded.png">    </p:cNvPr>
          <p:cNvPicPr>
            <a:picLocks noChangeAspect="1"/>
          </p:cNvPicPr>
          <p:nvPr/>
        </p:nvPicPr>
        <p:blipFill>
          <a:blip r:embed="rId5"/>
          <a:stretch>
            <a:fillRect/>
          </a:stretch>
        </p:blipFill>
        <p:spPr>
          <a:xfrm>
            <a:off x="6280190" y="7064097"/>
            <a:ext cx="566976" cy="566976"/>
          </a:xfrm>
          <a:prstGeom prst="rect">
            <a:avLst/>
          </a:prstGeom>
        </p:spPr>
      </p:pic>
      <p:sp>
        <p:nvSpPr>
          <p:cNvPr id="14" name="Text 7"/>
          <p:cNvSpPr/>
          <p:nvPr/>
        </p:nvSpPr>
        <p:spPr>
          <a:xfrm>
            <a:off x="6280190" y="7857887"/>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API Integration</a:t>
            </a:r>
            <a:endParaRPr lang="en-US" sz="2200" dirty="0"/>
          </a:p>
        </p:txBody>
      </p:sp>
      <p:sp>
        <p:nvSpPr>
          <p:cNvPr id="15" name="Text 8"/>
          <p:cNvSpPr/>
          <p:nvPr/>
        </p:nvSpPr>
        <p:spPr>
          <a:xfrm>
            <a:off x="6280190" y="8348305"/>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Connect with existing HR tools and platforms.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37002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Key Takeaways and Next Steps</a:t>
            </a:r>
            <a:endParaRPr lang="en-US" sz="4450" dirty="0"/>
          </a:p>
        </p:txBody>
      </p:sp>
      <p:sp>
        <p:nvSpPr>
          <p:cNvPr id="4" name="Text 1"/>
          <p:cNvSpPr/>
          <p:nvPr/>
        </p:nvSpPr>
        <p:spPr>
          <a:xfrm>
            <a:off x="6280190" y="5457944"/>
            <a:ext cx="7556421" cy="1814512"/>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Resume Analysis System is a valuable tool for streamlining the recruitment process, saving time for HR teams and providing objective assessment of resume-job fit. Future development will focus on expanding capabilities through advanced NLP techniques, multilingual support, and integration with existing HR tools and platforms.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2025-04-20T21:28:22Z</dcterms:created>
  <dcterms:modified xsi:type="dcterms:W3CDTF">2025-04-20T21:28:22Z</dcterms:modified>
</cp:coreProperties>
</file>